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3"/>
  </p:notesMasterIdLst>
  <p:sldIdLst>
    <p:sldId id="256" r:id="rId2"/>
    <p:sldId id="265" r:id="rId3"/>
    <p:sldId id="266" r:id="rId4"/>
    <p:sldId id="257" r:id="rId5"/>
    <p:sldId id="258" r:id="rId6"/>
    <p:sldId id="259" r:id="rId7"/>
    <p:sldId id="260" r:id="rId8"/>
    <p:sldId id="261" r:id="rId9"/>
    <p:sldId id="262" r:id="rId10"/>
    <p:sldId id="263" r:id="rId11"/>
    <p:sldId id="264"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32" autoAdjust="0"/>
    <p:restoredTop sz="95287" autoAdjust="0"/>
  </p:normalViewPr>
  <p:slideViewPr>
    <p:cSldViewPr snapToGrid="0">
      <p:cViewPr varScale="1">
        <p:scale>
          <a:sx n="86" d="100"/>
          <a:sy n="86" d="100"/>
        </p:scale>
        <p:origin x="228"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84" d="100"/>
        <a:sy n="184" d="100"/>
      </p:scale>
      <p:origin x="0" y="0"/>
    </p:cViewPr>
  </p:sorterViewPr>
  <p:notesViewPr>
    <p:cSldViewPr snapToGrid="0">
      <p:cViewPr varScale="1">
        <p:scale>
          <a:sx n="86" d="100"/>
          <a:sy n="86" d="100"/>
        </p:scale>
        <p:origin x="386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9ECA4-6496-4239-9C00-B44287048F2F}" type="datetimeFigureOut">
              <a:rPr lang="en-GB" smtClean="0"/>
              <a:t>29/10/2021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D17B37-7257-4656-8408-D8B27CAAC493}" type="slidenum">
              <a:rPr lang="en-GB" smtClean="0"/>
              <a:t>‹#›</a:t>
            </a:fld>
            <a:endParaRPr lang="en-GB"/>
          </a:p>
        </p:txBody>
      </p:sp>
    </p:spTree>
    <p:extLst>
      <p:ext uri="{BB962C8B-B14F-4D97-AF65-F5344CB8AC3E}">
        <p14:creationId xmlns:p14="http://schemas.microsoft.com/office/powerpoint/2010/main" val="526079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D17B37-7257-4656-8408-D8B27CAAC493}" type="slidenum">
              <a:rPr lang="en-GB" smtClean="0"/>
              <a:t>1</a:t>
            </a:fld>
            <a:endParaRPr lang="en-GB"/>
          </a:p>
        </p:txBody>
      </p:sp>
    </p:spTree>
    <p:extLst>
      <p:ext uri="{BB962C8B-B14F-4D97-AF65-F5344CB8AC3E}">
        <p14:creationId xmlns:p14="http://schemas.microsoft.com/office/powerpoint/2010/main" val="1333601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4D17B37-7257-4656-8408-D8B27CAAC493}" type="slidenum">
              <a:rPr lang="en-GB" smtClean="0"/>
              <a:t>4</a:t>
            </a:fld>
            <a:endParaRPr lang="en-GB"/>
          </a:p>
        </p:txBody>
      </p:sp>
    </p:spTree>
    <p:extLst>
      <p:ext uri="{BB962C8B-B14F-4D97-AF65-F5344CB8AC3E}">
        <p14:creationId xmlns:p14="http://schemas.microsoft.com/office/powerpoint/2010/main" val="838603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795596"/>
          </a:xfrm>
        </p:spPr>
        <p:txBody>
          <a:bodyPr/>
          <a:lstStyle/>
          <a:p>
            <a:r>
              <a:rPr lang="en-GB" sz="1600" dirty="0"/>
              <a:t>Diocesan group – monthly meetings, enthusiastic, feet firmly on the ground!</a:t>
            </a:r>
          </a:p>
          <a:p>
            <a:r>
              <a:rPr lang="en-GB" sz="1600" dirty="0"/>
              <a:t>Diocesan audit – has provided us with a baseline as to who was registered with Eco Congregation Scotland and who was active.</a:t>
            </a:r>
          </a:p>
          <a:p>
            <a:r>
              <a:rPr lang="en-GB" sz="1600" dirty="0"/>
              <a:t>Diocesan website – please use it – it is being updated fairly regularly – helps keep communication flowing.</a:t>
            </a:r>
          </a:p>
          <a:p>
            <a:r>
              <a:rPr lang="en-GB" sz="1600" dirty="0"/>
              <a:t>Diocesan Synod – feedback on climate change issues has been helpful to focus the work of the group – thankyou!</a:t>
            </a:r>
          </a:p>
          <a:p>
            <a:r>
              <a:rPr lang="en-GB" sz="1600" dirty="0"/>
              <a:t>Priorities – letter went out to local churches but if it has not been to vestry yet or not publicised widely with the congregation or you have forgotten what was said the information is on the website. But to help refresh us on these priorities and to help understand the difference between the different audits/assessments it’s broken down on the next slide</a:t>
            </a:r>
          </a:p>
        </p:txBody>
      </p:sp>
      <p:sp>
        <p:nvSpPr>
          <p:cNvPr id="4" name="Slide Number Placeholder 3"/>
          <p:cNvSpPr>
            <a:spLocks noGrp="1"/>
          </p:cNvSpPr>
          <p:nvPr>
            <p:ph type="sldNum" sz="quarter" idx="5"/>
          </p:nvPr>
        </p:nvSpPr>
        <p:spPr/>
        <p:txBody>
          <a:bodyPr/>
          <a:lstStyle/>
          <a:p>
            <a:fld id="{14D17B37-7257-4656-8408-D8B27CAAC493}" type="slidenum">
              <a:rPr lang="en-GB" smtClean="0"/>
              <a:t>5</a:t>
            </a:fld>
            <a:endParaRPr lang="en-GB"/>
          </a:p>
        </p:txBody>
      </p:sp>
    </p:spTree>
    <p:extLst>
      <p:ext uri="{BB962C8B-B14F-4D97-AF65-F5344CB8AC3E}">
        <p14:creationId xmlns:p14="http://schemas.microsoft.com/office/powerpoint/2010/main" val="2880363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Talk through the differences</a:t>
            </a:r>
          </a:p>
          <a:p>
            <a:endParaRPr lang="en-GB" sz="1800" dirty="0"/>
          </a:p>
          <a:p>
            <a:r>
              <a:rPr lang="en-GB" sz="1800" dirty="0"/>
              <a:t>Re carbon footprint calculator we are talking about each individual church and its carbon footprint but we would encourage individual households to do it too.</a:t>
            </a:r>
          </a:p>
          <a:p>
            <a:endParaRPr lang="en-GB" sz="1800" dirty="0"/>
          </a:p>
          <a:p>
            <a:r>
              <a:rPr lang="en-GB" sz="1800" dirty="0"/>
              <a:t>Energy assessment audit will help identify solutions for the ‘big ticket’ items like heating and lighting. There will be a best time as to when to carry out any actions e.g. when the current boiler is nearing the end of its life.</a:t>
            </a:r>
          </a:p>
        </p:txBody>
      </p:sp>
      <p:sp>
        <p:nvSpPr>
          <p:cNvPr id="4" name="Slide Number Placeholder 3"/>
          <p:cNvSpPr>
            <a:spLocks noGrp="1"/>
          </p:cNvSpPr>
          <p:nvPr>
            <p:ph type="sldNum" sz="quarter" idx="5"/>
          </p:nvPr>
        </p:nvSpPr>
        <p:spPr/>
        <p:txBody>
          <a:bodyPr/>
          <a:lstStyle/>
          <a:p>
            <a:fld id="{14D17B37-7257-4656-8408-D8B27CAAC493}" type="slidenum">
              <a:rPr lang="en-GB" smtClean="0"/>
              <a:t>6</a:t>
            </a:fld>
            <a:endParaRPr lang="en-GB"/>
          </a:p>
        </p:txBody>
      </p:sp>
    </p:spTree>
    <p:extLst>
      <p:ext uri="{BB962C8B-B14F-4D97-AF65-F5344CB8AC3E}">
        <p14:creationId xmlns:p14="http://schemas.microsoft.com/office/powerpoint/2010/main" val="4229117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err="1"/>
              <a:t>dlToolkit</a:t>
            </a:r>
            <a:r>
              <a:rPr lang="en-GB" sz="1600" dirty="0"/>
              <a:t> has been greatly delayed but just out or soon to be out. Diocesan group will consider it and think through how best to support the individual charges in its use.</a:t>
            </a:r>
          </a:p>
          <a:p>
            <a:endParaRPr lang="en-GB" sz="1600" dirty="0"/>
          </a:p>
          <a:p>
            <a:r>
              <a:rPr lang="en-GB" sz="1600" dirty="0"/>
              <a:t>Communications so important and we have good news to share – we need to let people know. We have an important role in our communities to influence others and to encourage them.</a:t>
            </a:r>
          </a:p>
          <a:p>
            <a:endParaRPr lang="en-GB" sz="1600" dirty="0"/>
          </a:p>
          <a:p>
            <a:r>
              <a:rPr lang="en-GB" sz="1600" dirty="0"/>
              <a:t>CMD session planned to support our clergy and lay readers in their preaching and teaching on the topis.</a:t>
            </a:r>
          </a:p>
          <a:p>
            <a:endParaRPr lang="en-GB" sz="1600" dirty="0"/>
          </a:p>
          <a:p>
            <a:r>
              <a:rPr lang="en-GB" sz="1600" dirty="0"/>
              <a:t>We’re not alone in the task – where we can, working with ecumenical colleagues is part of the good news.</a:t>
            </a:r>
          </a:p>
        </p:txBody>
      </p:sp>
      <p:sp>
        <p:nvSpPr>
          <p:cNvPr id="4" name="Slide Number Placeholder 3"/>
          <p:cNvSpPr>
            <a:spLocks noGrp="1"/>
          </p:cNvSpPr>
          <p:nvPr>
            <p:ph type="sldNum" sz="quarter" idx="5"/>
          </p:nvPr>
        </p:nvSpPr>
        <p:spPr/>
        <p:txBody>
          <a:bodyPr/>
          <a:lstStyle/>
          <a:p>
            <a:fld id="{14D17B37-7257-4656-8408-D8B27CAAC493}" type="slidenum">
              <a:rPr lang="en-GB" smtClean="0"/>
              <a:t>7</a:t>
            </a:fld>
            <a:endParaRPr lang="en-GB"/>
          </a:p>
        </p:txBody>
      </p:sp>
    </p:spTree>
    <p:extLst>
      <p:ext uri="{BB962C8B-B14F-4D97-AF65-F5344CB8AC3E}">
        <p14:creationId xmlns:p14="http://schemas.microsoft.com/office/powerpoint/2010/main" val="3291761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a:t>Feedback on using the </a:t>
            </a:r>
            <a:r>
              <a:rPr lang="en-GB" sz="2000" dirty="0" err="1"/>
              <a:t>Creationtide</a:t>
            </a:r>
            <a:r>
              <a:rPr lang="en-GB" sz="2000" dirty="0"/>
              <a:t> liturgy, themed preaching over a number weeks etc.: choice to do it as a larger group or split into small groups dependent on numbers and also whether enough charges used it.</a:t>
            </a:r>
          </a:p>
          <a:p>
            <a:endParaRPr lang="en-GB" sz="2000" dirty="0"/>
          </a:p>
          <a:p>
            <a:r>
              <a:rPr lang="en-GB" sz="2000" dirty="0"/>
              <a:t>Gather positive stories if we can. If Karen is available and participants are willing recording them on video would be good. (We might be able to use clips at next Diocesan Synod.)</a:t>
            </a:r>
          </a:p>
        </p:txBody>
      </p:sp>
      <p:sp>
        <p:nvSpPr>
          <p:cNvPr id="4" name="Slide Number Placeholder 3"/>
          <p:cNvSpPr>
            <a:spLocks noGrp="1"/>
          </p:cNvSpPr>
          <p:nvPr>
            <p:ph type="sldNum" sz="quarter" idx="5"/>
          </p:nvPr>
        </p:nvSpPr>
        <p:spPr/>
        <p:txBody>
          <a:bodyPr/>
          <a:lstStyle/>
          <a:p>
            <a:fld id="{14D17B37-7257-4656-8408-D8B27CAAC493}" type="slidenum">
              <a:rPr lang="en-GB" smtClean="0"/>
              <a:t>8</a:t>
            </a:fld>
            <a:endParaRPr lang="en-GB"/>
          </a:p>
        </p:txBody>
      </p:sp>
    </p:spTree>
    <p:extLst>
      <p:ext uri="{BB962C8B-B14F-4D97-AF65-F5344CB8AC3E}">
        <p14:creationId xmlns:p14="http://schemas.microsoft.com/office/powerpoint/2010/main" val="2950049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Screenshot 2021-10-29 at 16.05.39As per last slide – large or smaller groups. </a:t>
            </a:r>
          </a:p>
        </p:txBody>
      </p:sp>
      <p:sp>
        <p:nvSpPr>
          <p:cNvPr id="4" name="Slide Number Placeholder 3"/>
          <p:cNvSpPr>
            <a:spLocks noGrp="1"/>
          </p:cNvSpPr>
          <p:nvPr>
            <p:ph type="sldNum" sz="quarter" idx="5"/>
          </p:nvPr>
        </p:nvSpPr>
        <p:spPr/>
        <p:txBody>
          <a:bodyPr/>
          <a:lstStyle/>
          <a:p>
            <a:fld id="{14D17B37-7257-4656-8408-D8B27CAAC493}" type="slidenum">
              <a:rPr lang="en-GB" smtClean="0"/>
              <a:t>9</a:t>
            </a:fld>
            <a:endParaRPr lang="en-GB"/>
          </a:p>
        </p:txBody>
      </p:sp>
    </p:spTree>
    <p:extLst>
      <p:ext uri="{BB962C8B-B14F-4D97-AF65-F5344CB8AC3E}">
        <p14:creationId xmlns:p14="http://schemas.microsoft.com/office/powerpoint/2010/main" val="3571459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4D17B37-7257-4656-8408-D8B27CAAC493}" type="slidenum">
              <a:rPr lang="en-GB" smtClean="0"/>
              <a:t>10</a:t>
            </a:fld>
            <a:endParaRPr lang="en-GB"/>
          </a:p>
        </p:txBody>
      </p:sp>
    </p:spTree>
    <p:extLst>
      <p:ext uri="{BB962C8B-B14F-4D97-AF65-F5344CB8AC3E}">
        <p14:creationId xmlns:p14="http://schemas.microsoft.com/office/powerpoint/2010/main" val="3551107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D17B37-7257-4656-8408-D8B27CAAC493}" type="slidenum">
              <a:rPr lang="en-GB" smtClean="0"/>
              <a:t>11</a:t>
            </a:fld>
            <a:endParaRPr lang="en-GB"/>
          </a:p>
        </p:txBody>
      </p:sp>
    </p:spTree>
    <p:extLst>
      <p:ext uri="{BB962C8B-B14F-4D97-AF65-F5344CB8AC3E}">
        <p14:creationId xmlns:p14="http://schemas.microsoft.com/office/powerpoint/2010/main" val="1634723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10/29/2021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bishopsec@standrews.anlican.org" TargetMode="External"/><Relationship Id="rId7"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mailto:Officebishopsec@standrews.anglican.org" TargetMode="External"/><Relationship Id="rId5" Type="http://schemas.openxmlformats.org/officeDocument/2006/relationships/hyperlink" Target="mailto:media@standrews.anglican.org" TargetMode="External"/><Relationship Id="rId4" Type="http://schemas.openxmlformats.org/officeDocument/2006/relationships/hyperlink" Target="mailto:ddm@standrews.anglican.or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tiff"/><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360carbon.org/"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s://www.zerowastescotland.org.u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B6487-8053-43B8-A63A-1A8D89005BA6}"/>
              </a:ext>
            </a:extLst>
          </p:cNvPr>
          <p:cNvSpPr>
            <a:spLocks noGrp="1"/>
          </p:cNvSpPr>
          <p:nvPr>
            <p:ph type="ctrTitle"/>
          </p:nvPr>
        </p:nvSpPr>
        <p:spPr>
          <a:xfrm>
            <a:off x="2449874" y="661121"/>
            <a:ext cx="8915399" cy="2262781"/>
          </a:xfrm>
        </p:spPr>
        <p:txBody>
          <a:bodyPr/>
          <a:lstStyle/>
          <a:p>
            <a:r>
              <a:rPr lang="en-GB" b="1" dirty="0">
                <a:solidFill>
                  <a:schemeClr val="accent6">
                    <a:lumMod val="75000"/>
                  </a:schemeClr>
                </a:solidFill>
              </a:rPr>
              <a:t>Actions for Climate Change</a:t>
            </a:r>
          </a:p>
        </p:txBody>
      </p:sp>
      <p:sp>
        <p:nvSpPr>
          <p:cNvPr id="3" name="Subtitle 2">
            <a:extLst>
              <a:ext uri="{FF2B5EF4-FFF2-40B4-BE49-F238E27FC236}">
                <a16:creationId xmlns:a16="http://schemas.microsoft.com/office/drawing/2014/main" id="{E5532F3C-8F47-4232-8369-4976C3D2F041}"/>
              </a:ext>
            </a:extLst>
          </p:cNvPr>
          <p:cNvSpPr>
            <a:spLocks noGrp="1"/>
          </p:cNvSpPr>
          <p:nvPr>
            <p:ph type="subTitle" idx="1"/>
          </p:nvPr>
        </p:nvSpPr>
        <p:spPr>
          <a:xfrm>
            <a:off x="2380206" y="3566888"/>
            <a:ext cx="8915399" cy="1126283"/>
          </a:xfrm>
        </p:spPr>
        <p:txBody>
          <a:bodyPr>
            <a:normAutofit/>
          </a:bodyPr>
          <a:lstStyle/>
          <a:p>
            <a:r>
              <a:rPr lang="en-GB" sz="3200" b="1" dirty="0"/>
              <a:t>Diocesan Climate Change Group</a:t>
            </a:r>
          </a:p>
        </p:txBody>
      </p:sp>
    </p:spTree>
    <p:extLst>
      <p:ext uri="{BB962C8B-B14F-4D97-AF65-F5344CB8AC3E}">
        <p14:creationId xmlns:p14="http://schemas.microsoft.com/office/powerpoint/2010/main" val="2212990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85380-9445-4DFB-B00F-A44A6E4BFD46}"/>
              </a:ext>
            </a:extLst>
          </p:cNvPr>
          <p:cNvSpPr>
            <a:spLocks noGrp="1"/>
          </p:cNvSpPr>
          <p:nvPr>
            <p:ph type="title"/>
          </p:nvPr>
        </p:nvSpPr>
        <p:spPr>
          <a:xfrm>
            <a:off x="2055042" y="624110"/>
            <a:ext cx="8911687" cy="899890"/>
          </a:xfrm>
        </p:spPr>
        <p:txBody>
          <a:bodyPr/>
          <a:lstStyle/>
          <a:p>
            <a:r>
              <a:rPr lang="en-GB" b="1" dirty="0">
                <a:solidFill>
                  <a:schemeClr val="accent6">
                    <a:lumMod val="75000"/>
                  </a:schemeClr>
                </a:solidFill>
              </a:rPr>
              <a:t>Finally</a:t>
            </a:r>
          </a:p>
        </p:txBody>
      </p:sp>
      <p:sp>
        <p:nvSpPr>
          <p:cNvPr id="3" name="Content Placeholder 2">
            <a:extLst>
              <a:ext uri="{FF2B5EF4-FFF2-40B4-BE49-F238E27FC236}">
                <a16:creationId xmlns:a16="http://schemas.microsoft.com/office/drawing/2014/main" id="{03C169D1-CCD9-492F-A364-E70F4144FDD6}"/>
              </a:ext>
            </a:extLst>
          </p:cNvPr>
          <p:cNvSpPr>
            <a:spLocks noGrp="1"/>
          </p:cNvSpPr>
          <p:nvPr>
            <p:ph idx="1"/>
          </p:nvPr>
        </p:nvSpPr>
        <p:spPr>
          <a:xfrm>
            <a:off x="2055041" y="1540188"/>
            <a:ext cx="6793123" cy="4693701"/>
          </a:xfrm>
        </p:spPr>
        <p:txBody>
          <a:bodyPr>
            <a:normAutofit fontScale="85000" lnSpcReduction="10000"/>
          </a:bodyPr>
          <a:lstStyle/>
          <a:p>
            <a:pPr>
              <a:spcAft>
                <a:spcPts val="1800"/>
              </a:spcAft>
            </a:pPr>
            <a:r>
              <a:rPr lang="en-GB" sz="3200" dirty="0"/>
              <a:t>We want to share stories, ideas of things that help. </a:t>
            </a:r>
          </a:p>
          <a:p>
            <a:pPr>
              <a:spcAft>
                <a:spcPts val="1800"/>
              </a:spcAft>
            </a:pPr>
            <a:r>
              <a:rPr lang="en-GB" sz="3200" dirty="0"/>
              <a:t>Send information for Climate Change Group to Diocesan Office </a:t>
            </a:r>
            <a:r>
              <a:rPr lang="en-GB" sz="3200" dirty="0">
                <a:hlinkClick r:id="rId3"/>
              </a:rPr>
              <a:t>bishopsec@standrews.anlican.org</a:t>
            </a:r>
            <a:r>
              <a:rPr lang="en-GB" sz="3200" dirty="0"/>
              <a:t> </a:t>
            </a:r>
            <a:r>
              <a:rPr lang="en-GB" sz="3200" dirty="0">
                <a:hlinkClick r:id="rId4"/>
              </a:rPr>
              <a:t>ddm@standrews.anglican.org</a:t>
            </a:r>
            <a:r>
              <a:rPr lang="en-GB" sz="3200" dirty="0"/>
              <a:t> </a:t>
            </a:r>
          </a:p>
          <a:p>
            <a:pPr>
              <a:spcAft>
                <a:spcPts val="600"/>
              </a:spcAft>
            </a:pPr>
            <a:r>
              <a:rPr lang="en-GB" sz="3200" dirty="0"/>
              <a:t>Send directly to the media team for inclusion in Diocesan e-newsletter </a:t>
            </a:r>
            <a:r>
              <a:rPr lang="en-GB" sz="3200" dirty="0">
                <a:hlinkClick r:id="rId5"/>
              </a:rPr>
              <a:t>media@standrews.anglican.org</a:t>
            </a:r>
            <a:r>
              <a:rPr lang="en-GB" sz="3200" dirty="0"/>
              <a:t> </a:t>
            </a:r>
          </a:p>
          <a:p>
            <a:endParaRPr lang="en-GB" sz="2800" dirty="0"/>
          </a:p>
          <a:p>
            <a:pPr marL="0" indent="0">
              <a:buNone/>
            </a:pPr>
            <a:endParaRPr lang="en-GB" sz="2800" dirty="0">
              <a:hlinkClick r:id="rId6"/>
            </a:endParaRPr>
          </a:p>
        </p:txBody>
      </p:sp>
      <p:pic>
        <p:nvPicPr>
          <p:cNvPr id="4" name="Picture 3">
            <a:extLst>
              <a:ext uri="{FF2B5EF4-FFF2-40B4-BE49-F238E27FC236}">
                <a16:creationId xmlns:a16="http://schemas.microsoft.com/office/drawing/2014/main" id="{C880F3E8-B117-B941-819A-0830C9EA286B}"/>
              </a:ext>
            </a:extLst>
          </p:cNvPr>
          <p:cNvPicPr>
            <a:picLocks noChangeAspect="1"/>
          </p:cNvPicPr>
          <p:nvPr/>
        </p:nvPicPr>
        <p:blipFill>
          <a:blip r:embed="rId7"/>
          <a:stretch>
            <a:fillRect/>
          </a:stretch>
        </p:blipFill>
        <p:spPr>
          <a:xfrm>
            <a:off x="9308353" y="1865405"/>
            <a:ext cx="1924424" cy="3127189"/>
          </a:xfrm>
          <a:prstGeom prst="rect">
            <a:avLst/>
          </a:prstGeom>
        </p:spPr>
      </p:pic>
    </p:spTree>
    <p:extLst>
      <p:ext uri="{BB962C8B-B14F-4D97-AF65-F5344CB8AC3E}">
        <p14:creationId xmlns:p14="http://schemas.microsoft.com/office/powerpoint/2010/main" val="3098435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E6E0E-C7C4-4825-87F4-527A9759B49B}"/>
              </a:ext>
            </a:extLst>
          </p:cNvPr>
          <p:cNvSpPr>
            <a:spLocks noGrp="1"/>
          </p:cNvSpPr>
          <p:nvPr>
            <p:ph type="title"/>
          </p:nvPr>
        </p:nvSpPr>
        <p:spPr>
          <a:xfrm>
            <a:off x="2589212" y="346204"/>
            <a:ext cx="8911687" cy="940921"/>
          </a:xfrm>
        </p:spPr>
        <p:txBody>
          <a:bodyPr/>
          <a:lstStyle/>
          <a:p>
            <a:r>
              <a:rPr lang="en-GB" b="1" dirty="0">
                <a:solidFill>
                  <a:schemeClr val="accent4">
                    <a:lumMod val="75000"/>
                  </a:schemeClr>
                </a:solidFill>
              </a:rPr>
              <a:t>Prayer for </a:t>
            </a:r>
            <a:r>
              <a:rPr kumimoji="0" lang="en-GB" sz="3600" b="1" i="0" u="none" strike="noStrike" kern="1200" cap="none" spc="0" normalizeH="0" baseline="0" noProof="0" dirty="0">
                <a:ln>
                  <a:noFill/>
                </a:ln>
                <a:solidFill>
                  <a:schemeClr val="accent4">
                    <a:lumMod val="75000"/>
                  </a:schemeClr>
                </a:solidFill>
                <a:effectLst/>
                <a:uLnTx/>
                <a:uFillTx/>
                <a:latin typeface="Century Gothic" panose="020B0502020202020204"/>
                <a:ea typeface="+mj-ea"/>
                <a:cs typeface="+mj-cs"/>
              </a:rPr>
              <a:t>COP26</a:t>
            </a:r>
            <a:endParaRPr lang="en-GB" b="1" dirty="0">
              <a:solidFill>
                <a:schemeClr val="accent4">
                  <a:lumMod val="75000"/>
                </a:schemeClr>
              </a:solidFill>
            </a:endParaRPr>
          </a:p>
        </p:txBody>
      </p:sp>
      <p:sp>
        <p:nvSpPr>
          <p:cNvPr id="3" name="Content Placeholder 2">
            <a:extLst>
              <a:ext uri="{FF2B5EF4-FFF2-40B4-BE49-F238E27FC236}">
                <a16:creationId xmlns:a16="http://schemas.microsoft.com/office/drawing/2014/main" id="{5ED81476-0C67-4DE6-A306-7B70BA3CDE77}"/>
              </a:ext>
            </a:extLst>
          </p:cNvPr>
          <p:cNvSpPr>
            <a:spLocks noGrp="1"/>
          </p:cNvSpPr>
          <p:nvPr>
            <p:ph idx="1"/>
          </p:nvPr>
        </p:nvSpPr>
        <p:spPr>
          <a:xfrm>
            <a:off x="2585499" y="1287125"/>
            <a:ext cx="8915400" cy="4932484"/>
          </a:xfrm>
        </p:spPr>
        <p:txBody>
          <a:bodyPr>
            <a:normAutofit/>
          </a:bodyPr>
          <a:lstStyle/>
          <a:p>
            <a:pPr marL="0" indent="0">
              <a:buNone/>
            </a:pPr>
            <a:r>
              <a:rPr lang="en-GB" sz="2200" b="1" dirty="0"/>
              <a:t>Creator God, giver of life, you sustain the earth and direct</a:t>
            </a:r>
          </a:p>
          <a:p>
            <a:pPr marL="0" indent="0">
              <a:buNone/>
            </a:pPr>
            <a:r>
              <a:rPr lang="en-GB" sz="2200" b="1" dirty="0"/>
              <a:t>the nations. In this time of climate crisis, grant us clarity to</a:t>
            </a:r>
          </a:p>
          <a:p>
            <a:pPr marL="0" indent="0">
              <a:buNone/>
            </a:pPr>
            <a:r>
              <a:rPr lang="en-GB" sz="2200" b="1" dirty="0"/>
              <a:t>hear the groaning of creation and the cries of the poor.</a:t>
            </a:r>
          </a:p>
          <a:p>
            <a:pPr marL="0" indent="0">
              <a:buNone/>
            </a:pPr>
            <a:r>
              <a:rPr lang="en-GB" sz="2200" b="1" dirty="0"/>
              <a:t>Challenge us to change our lifestyles. Guide our leaders to</a:t>
            </a:r>
          </a:p>
          <a:p>
            <a:pPr marL="0" indent="0">
              <a:buNone/>
            </a:pPr>
            <a:r>
              <a:rPr lang="en-GB" sz="2200" b="1" dirty="0"/>
              <a:t>take courageous action. Enable your church to be a beacon</a:t>
            </a:r>
          </a:p>
          <a:p>
            <a:pPr marL="0" indent="0">
              <a:buNone/>
            </a:pPr>
            <a:r>
              <a:rPr lang="en-GB" sz="2200" b="1" dirty="0"/>
              <a:t>of hope. And foster within us a renewed vision of your</a:t>
            </a:r>
          </a:p>
          <a:p>
            <a:pPr marL="0" indent="0">
              <a:buNone/>
            </a:pPr>
            <a:r>
              <a:rPr lang="en-GB" sz="2200" b="1" dirty="0"/>
              <a:t>purposes for your world, through Jesus Christ our Lord,</a:t>
            </a:r>
          </a:p>
          <a:p>
            <a:pPr marL="0" indent="0">
              <a:buNone/>
            </a:pPr>
            <a:r>
              <a:rPr lang="en-GB" sz="2200" b="1" dirty="0"/>
              <a:t>by and for whom all things were made.</a:t>
            </a:r>
          </a:p>
          <a:p>
            <a:pPr marL="0" indent="0">
              <a:buNone/>
            </a:pPr>
            <a:r>
              <a:rPr lang="en-GB" sz="2200" b="1" dirty="0"/>
              <a:t>Amen</a:t>
            </a:r>
          </a:p>
          <a:p>
            <a:pPr marL="0" indent="0">
              <a:buNone/>
            </a:pPr>
            <a:endParaRPr lang="en-GB" dirty="0"/>
          </a:p>
          <a:p>
            <a:pPr marL="0" indent="0">
              <a:buNone/>
            </a:pPr>
            <a:r>
              <a:rPr lang="en-GB" dirty="0"/>
              <a:t>(Archbishop of York)</a:t>
            </a:r>
          </a:p>
          <a:p>
            <a:pPr marL="0" indent="0">
              <a:buNone/>
            </a:pPr>
            <a:endParaRPr lang="en-GB" dirty="0"/>
          </a:p>
        </p:txBody>
      </p:sp>
    </p:spTree>
    <p:extLst>
      <p:ext uri="{BB962C8B-B14F-4D97-AF65-F5344CB8AC3E}">
        <p14:creationId xmlns:p14="http://schemas.microsoft.com/office/powerpoint/2010/main" val="3758456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8ABB-8275-8C43-98F0-F4B487E76F9F}"/>
              </a:ext>
            </a:extLst>
          </p:cNvPr>
          <p:cNvSpPr>
            <a:spLocks noGrp="1"/>
          </p:cNvSpPr>
          <p:nvPr>
            <p:ph type="title"/>
          </p:nvPr>
        </p:nvSpPr>
        <p:spPr>
          <a:xfrm>
            <a:off x="1708199" y="340993"/>
            <a:ext cx="8911687" cy="969558"/>
          </a:xfrm>
        </p:spPr>
        <p:txBody>
          <a:bodyPr/>
          <a:lstStyle/>
          <a:p>
            <a:r>
              <a:rPr lang="en-US" b="1" dirty="0">
                <a:solidFill>
                  <a:schemeClr val="accent6">
                    <a:lumMod val="75000"/>
                  </a:schemeClr>
                </a:solidFill>
              </a:rPr>
              <a:t>Challenge: become net zero by 2030</a:t>
            </a:r>
          </a:p>
        </p:txBody>
      </p:sp>
      <p:sp>
        <p:nvSpPr>
          <p:cNvPr id="3" name="Content Placeholder 2">
            <a:extLst>
              <a:ext uri="{FF2B5EF4-FFF2-40B4-BE49-F238E27FC236}">
                <a16:creationId xmlns:a16="http://schemas.microsoft.com/office/drawing/2014/main" id="{50EBB8F1-1734-7445-9AFE-5D6A762D168E}"/>
              </a:ext>
            </a:extLst>
          </p:cNvPr>
          <p:cNvSpPr>
            <a:spLocks noGrp="1"/>
          </p:cNvSpPr>
          <p:nvPr>
            <p:ph idx="1"/>
          </p:nvPr>
        </p:nvSpPr>
        <p:spPr>
          <a:xfrm>
            <a:off x="1708199" y="1267421"/>
            <a:ext cx="7713707" cy="5138335"/>
          </a:xfrm>
        </p:spPr>
        <p:txBody>
          <a:bodyPr>
            <a:noAutofit/>
          </a:bodyPr>
          <a:lstStyle/>
          <a:p>
            <a:r>
              <a:rPr lang="en-US" sz="2400" dirty="0"/>
              <a:t>Motion at 2020 General Synod </a:t>
            </a:r>
            <a:r>
              <a:rPr lang="en-GB" sz="2400" dirty="0"/>
              <a:t>whole of SEC to “</a:t>
            </a:r>
            <a:r>
              <a:rPr lang="en-GB" sz="2400" b="1" dirty="0"/>
              <a:t>achieve net zero carbon emissions by 2030</a:t>
            </a:r>
            <a:r>
              <a:rPr lang="en-GB" sz="2400" dirty="0"/>
              <a:t>”</a:t>
            </a:r>
          </a:p>
          <a:p>
            <a:r>
              <a:rPr lang="en-GB" sz="2400" dirty="0"/>
              <a:t>“</a:t>
            </a:r>
            <a:r>
              <a:rPr lang="en-GB" sz="2400" b="1" dirty="0"/>
              <a:t>net carbon zero emissions</a:t>
            </a:r>
            <a:r>
              <a:rPr lang="en-GB" sz="2400" dirty="0"/>
              <a:t>” balance between greenhouse gas (mainly carbon dioxide) produced and amount removed from the atmosphere  </a:t>
            </a:r>
          </a:p>
          <a:p>
            <a:r>
              <a:rPr lang="en-GB" sz="2400" dirty="0"/>
              <a:t>“net zero” when amount added no more than amount taken away  </a:t>
            </a:r>
          </a:p>
          <a:p>
            <a:r>
              <a:rPr lang="en-GB" sz="2400" dirty="0"/>
              <a:t>Achieved by </a:t>
            </a:r>
            <a:r>
              <a:rPr lang="en-GB" sz="2400" b="1" dirty="0"/>
              <a:t>using less </a:t>
            </a:r>
            <a:r>
              <a:rPr lang="en-GB" sz="2400" dirty="0"/>
              <a:t>carbon-based energy and using it </a:t>
            </a:r>
            <a:r>
              <a:rPr lang="en-GB" sz="2400" b="1" dirty="0"/>
              <a:t>more efficiently </a:t>
            </a:r>
            <a:r>
              <a:rPr lang="en-GB" sz="2400" dirty="0"/>
              <a:t>plus offsetting any residual carbon use (e.g. by planting trees or equivalent)</a:t>
            </a:r>
            <a:endParaRPr lang="en-US" sz="2400" dirty="0"/>
          </a:p>
        </p:txBody>
      </p:sp>
      <p:pic>
        <p:nvPicPr>
          <p:cNvPr id="4" name="Picture 3">
            <a:extLst>
              <a:ext uri="{FF2B5EF4-FFF2-40B4-BE49-F238E27FC236}">
                <a16:creationId xmlns:a16="http://schemas.microsoft.com/office/drawing/2014/main" id="{E4AB4C43-DC65-A340-8364-0457B2286834}"/>
              </a:ext>
            </a:extLst>
          </p:cNvPr>
          <p:cNvPicPr>
            <a:picLocks noChangeAspect="1"/>
          </p:cNvPicPr>
          <p:nvPr/>
        </p:nvPicPr>
        <p:blipFill>
          <a:blip r:embed="rId2"/>
          <a:stretch>
            <a:fillRect/>
          </a:stretch>
        </p:blipFill>
        <p:spPr>
          <a:xfrm>
            <a:off x="9306714" y="2115671"/>
            <a:ext cx="2626344" cy="1602882"/>
          </a:xfrm>
          <a:prstGeom prst="rect">
            <a:avLst/>
          </a:prstGeom>
        </p:spPr>
      </p:pic>
      <p:pic>
        <p:nvPicPr>
          <p:cNvPr id="5" name="Picture 4">
            <a:extLst>
              <a:ext uri="{FF2B5EF4-FFF2-40B4-BE49-F238E27FC236}">
                <a16:creationId xmlns:a16="http://schemas.microsoft.com/office/drawing/2014/main" id="{2F280B39-E023-824B-B8B1-5E39725FC949}"/>
              </a:ext>
            </a:extLst>
          </p:cNvPr>
          <p:cNvPicPr>
            <a:picLocks noChangeAspect="1"/>
          </p:cNvPicPr>
          <p:nvPr/>
        </p:nvPicPr>
        <p:blipFill>
          <a:blip r:embed="rId3"/>
          <a:stretch>
            <a:fillRect/>
          </a:stretch>
        </p:blipFill>
        <p:spPr>
          <a:xfrm>
            <a:off x="9306713" y="3939473"/>
            <a:ext cx="2623967" cy="1762080"/>
          </a:xfrm>
          <a:prstGeom prst="rect">
            <a:avLst/>
          </a:prstGeom>
        </p:spPr>
      </p:pic>
    </p:spTree>
    <p:extLst>
      <p:ext uri="{BB962C8B-B14F-4D97-AF65-F5344CB8AC3E}">
        <p14:creationId xmlns:p14="http://schemas.microsoft.com/office/powerpoint/2010/main" val="717111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30925-DBD8-1046-BE0B-E8A0988C6FE3}"/>
              </a:ext>
            </a:extLst>
          </p:cNvPr>
          <p:cNvSpPr>
            <a:spLocks noGrp="1"/>
          </p:cNvSpPr>
          <p:nvPr>
            <p:ph type="title"/>
          </p:nvPr>
        </p:nvSpPr>
        <p:spPr/>
        <p:txBody>
          <a:bodyPr/>
          <a:lstStyle/>
          <a:p>
            <a:r>
              <a:rPr lang="en-US" b="1" dirty="0">
                <a:solidFill>
                  <a:schemeClr val="accent6">
                    <a:lumMod val="75000"/>
                  </a:schemeClr>
                </a:solidFill>
              </a:rPr>
              <a:t>Immediate response</a:t>
            </a:r>
          </a:p>
        </p:txBody>
      </p:sp>
      <p:sp>
        <p:nvSpPr>
          <p:cNvPr id="3" name="Content Placeholder 2">
            <a:extLst>
              <a:ext uri="{FF2B5EF4-FFF2-40B4-BE49-F238E27FC236}">
                <a16:creationId xmlns:a16="http://schemas.microsoft.com/office/drawing/2014/main" id="{11EDB999-D2B4-CD4E-A3B2-8673FF646E46}"/>
              </a:ext>
            </a:extLst>
          </p:cNvPr>
          <p:cNvSpPr>
            <a:spLocks noGrp="1"/>
          </p:cNvSpPr>
          <p:nvPr>
            <p:ph idx="1"/>
          </p:nvPr>
        </p:nvSpPr>
        <p:spPr>
          <a:xfrm>
            <a:off x="2592925" y="1637211"/>
            <a:ext cx="8915400" cy="3777622"/>
          </a:xfrm>
        </p:spPr>
        <p:txBody>
          <a:bodyPr>
            <a:normAutofit/>
          </a:bodyPr>
          <a:lstStyle/>
          <a:p>
            <a:pPr marL="0" indent="0">
              <a:buNone/>
            </a:pPr>
            <a:r>
              <a:rPr lang="en-US" sz="7200" dirty="0"/>
              <a:t>      </a:t>
            </a:r>
          </a:p>
          <a:p>
            <a:pPr marL="0" indent="0">
              <a:buNone/>
            </a:pPr>
            <a:r>
              <a:rPr lang="en-US" sz="7200" dirty="0"/>
              <a:t>           Argh!</a:t>
            </a:r>
          </a:p>
        </p:txBody>
      </p:sp>
    </p:spTree>
    <p:extLst>
      <p:ext uri="{BB962C8B-B14F-4D97-AF65-F5344CB8AC3E}">
        <p14:creationId xmlns:p14="http://schemas.microsoft.com/office/powerpoint/2010/main" val="1211685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A3D82-83E2-4006-A022-194EB6A84325}"/>
              </a:ext>
            </a:extLst>
          </p:cNvPr>
          <p:cNvSpPr>
            <a:spLocks noGrp="1"/>
          </p:cNvSpPr>
          <p:nvPr>
            <p:ph type="title"/>
          </p:nvPr>
        </p:nvSpPr>
        <p:spPr>
          <a:xfrm>
            <a:off x="2069258" y="301892"/>
            <a:ext cx="8911687" cy="1280890"/>
          </a:xfrm>
        </p:spPr>
        <p:txBody>
          <a:bodyPr>
            <a:normAutofit/>
          </a:bodyPr>
          <a:lstStyle/>
          <a:p>
            <a:r>
              <a:rPr lang="en-GB" sz="4000" b="1" dirty="0">
                <a:solidFill>
                  <a:schemeClr val="accent6">
                    <a:lumMod val="75000"/>
                  </a:schemeClr>
                </a:solidFill>
              </a:rPr>
              <a:t>Where can we find help?</a:t>
            </a:r>
          </a:p>
        </p:txBody>
      </p:sp>
      <p:sp>
        <p:nvSpPr>
          <p:cNvPr id="3" name="Content Placeholder 2">
            <a:extLst>
              <a:ext uri="{FF2B5EF4-FFF2-40B4-BE49-F238E27FC236}">
                <a16:creationId xmlns:a16="http://schemas.microsoft.com/office/drawing/2014/main" id="{CC0D6653-DF89-442B-8C0B-DBD86C7B031D}"/>
              </a:ext>
            </a:extLst>
          </p:cNvPr>
          <p:cNvSpPr>
            <a:spLocks noGrp="1"/>
          </p:cNvSpPr>
          <p:nvPr>
            <p:ph idx="1"/>
          </p:nvPr>
        </p:nvSpPr>
        <p:spPr>
          <a:xfrm>
            <a:off x="2069258" y="1155449"/>
            <a:ext cx="7433329" cy="5400659"/>
          </a:xfrm>
        </p:spPr>
        <p:txBody>
          <a:bodyPr>
            <a:normAutofit fontScale="25000" lnSpcReduction="20000"/>
          </a:bodyPr>
          <a:lstStyle/>
          <a:p>
            <a:pPr marL="0" indent="0">
              <a:buNone/>
            </a:pPr>
            <a:endParaRPr lang="en-GB" sz="4600" b="1" dirty="0"/>
          </a:p>
          <a:p>
            <a:r>
              <a:rPr lang="en-GB" sz="9600" b="1" dirty="0"/>
              <a:t>Province</a:t>
            </a:r>
          </a:p>
          <a:p>
            <a:pPr marL="0" indent="0">
              <a:buNone/>
            </a:pPr>
            <a:r>
              <a:rPr lang="en-GB" sz="5000" dirty="0"/>
              <a:t>       </a:t>
            </a:r>
            <a:r>
              <a:rPr lang="en-GB" sz="8000" dirty="0"/>
              <a:t>Environment Group (+Ian chair) Toolkit for Climate  </a:t>
            </a:r>
          </a:p>
          <a:p>
            <a:pPr marL="0" indent="0">
              <a:buNone/>
            </a:pPr>
            <a:r>
              <a:rPr lang="en-GB" sz="8000" dirty="0"/>
              <a:t>     Change imminent – exhaustive coverage</a:t>
            </a:r>
          </a:p>
          <a:p>
            <a:r>
              <a:rPr lang="en-GB" sz="9600" b="1" dirty="0"/>
              <a:t>Diocese</a:t>
            </a:r>
            <a:r>
              <a:rPr lang="en-GB" sz="9600" dirty="0"/>
              <a:t> </a:t>
            </a:r>
          </a:p>
          <a:p>
            <a:pPr marL="0" indent="0">
              <a:buNone/>
            </a:pPr>
            <a:r>
              <a:rPr lang="en-GB" sz="5000" dirty="0"/>
              <a:t>        </a:t>
            </a:r>
            <a:r>
              <a:rPr lang="en-GB" sz="8000" dirty="0"/>
              <a:t>Climate Change Group (since March 2021)</a:t>
            </a:r>
          </a:p>
          <a:p>
            <a:r>
              <a:rPr lang="en-GB" sz="9600" b="1" dirty="0"/>
              <a:t>Individual charges/Area Councils</a:t>
            </a:r>
          </a:p>
          <a:p>
            <a:pPr marL="0" indent="0">
              <a:buNone/>
            </a:pPr>
            <a:r>
              <a:rPr lang="en-GB" sz="5000" dirty="0"/>
              <a:t>        </a:t>
            </a:r>
            <a:r>
              <a:rPr lang="en-GB" sz="8000" dirty="0"/>
              <a:t>Encouraging each other and sharing solutions to     </a:t>
            </a:r>
          </a:p>
          <a:p>
            <a:pPr marL="0" indent="0">
              <a:buNone/>
            </a:pPr>
            <a:r>
              <a:rPr lang="en-GB" sz="8000" dirty="0"/>
              <a:t>     our worries (starting now)</a:t>
            </a:r>
          </a:p>
          <a:p>
            <a:r>
              <a:rPr lang="en-GB" sz="9600" b="1" dirty="0"/>
              <a:t>Eco-Congregation Scotland</a:t>
            </a:r>
          </a:p>
          <a:p>
            <a:pPr marL="0" indent="0">
              <a:buNone/>
            </a:pPr>
            <a:r>
              <a:rPr lang="en-GB" sz="5000" dirty="0"/>
              <a:t>        </a:t>
            </a:r>
            <a:r>
              <a:rPr lang="en-GB" sz="8000" dirty="0"/>
              <a:t>Ecumenical body (500 + churches) addressing  </a:t>
            </a:r>
          </a:p>
          <a:p>
            <a:pPr marL="0" indent="0">
              <a:buNone/>
            </a:pPr>
            <a:r>
              <a:rPr lang="en-GB" sz="8000" dirty="0"/>
              <a:t>     climate and biodiversity emergencies by promoting    </a:t>
            </a:r>
          </a:p>
          <a:p>
            <a:pPr marL="0" indent="0">
              <a:buNone/>
            </a:pPr>
            <a:r>
              <a:rPr lang="en-GB" sz="8000" dirty="0"/>
              <a:t>     more sustainable living</a:t>
            </a:r>
            <a:r>
              <a:rPr lang="en-GB" sz="8000" b="1" dirty="0"/>
              <a:t> </a:t>
            </a:r>
            <a:r>
              <a:rPr lang="en-GB" sz="8000" dirty="0"/>
              <a:t>plus</a:t>
            </a:r>
            <a:r>
              <a:rPr lang="en-GB" sz="8000" b="1" dirty="0"/>
              <a:t> Local networks</a:t>
            </a:r>
            <a:endParaRPr lang="en-GB" sz="8000" dirty="0"/>
          </a:p>
          <a:p>
            <a:pPr marL="0" indent="0">
              <a:buNone/>
            </a:pPr>
            <a:r>
              <a:rPr lang="en-GB" sz="8000" dirty="0"/>
              <a:t>   </a:t>
            </a:r>
          </a:p>
        </p:txBody>
      </p:sp>
      <p:pic>
        <p:nvPicPr>
          <p:cNvPr id="4" name="Picture 3">
            <a:extLst>
              <a:ext uri="{FF2B5EF4-FFF2-40B4-BE49-F238E27FC236}">
                <a16:creationId xmlns:a16="http://schemas.microsoft.com/office/drawing/2014/main" id="{5D079FB3-5839-F245-9EFC-57DDECB9914E}"/>
              </a:ext>
            </a:extLst>
          </p:cNvPr>
          <p:cNvPicPr>
            <a:picLocks noChangeAspect="1"/>
          </p:cNvPicPr>
          <p:nvPr/>
        </p:nvPicPr>
        <p:blipFill>
          <a:blip r:embed="rId3"/>
          <a:stretch>
            <a:fillRect/>
          </a:stretch>
        </p:blipFill>
        <p:spPr>
          <a:xfrm>
            <a:off x="8894764" y="533102"/>
            <a:ext cx="882647" cy="1446038"/>
          </a:xfrm>
          <a:prstGeom prst="rect">
            <a:avLst/>
          </a:prstGeom>
        </p:spPr>
      </p:pic>
      <p:pic>
        <p:nvPicPr>
          <p:cNvPr id="5" name="Picture 4">
            <a:extLst>
              <a:ext uri="{FF2B5EF4-FFF2-40B4-BE49-F238E27FC236}">
                <a16:creationId xmlns:a16="http://schemas.microsoft.com/office/drawing/2014/main" id="{BDFDAC24-B27F-9C42-BFDC-C5AC87CBF014}"/>
              </a:ext>
            </a:extLst>
          </p:cNvPr>
          <p:cNvPicPr>
            <a:picLocks noChangeAspect="1"/>
          </p:cNvPicPr>
          <p:nvPr/>
        </p:nvPicPr>
        <p:blipFill>
          <a:blip r:embed="rId4"/>
          <a:stretch>
            <a:fillRect/>
          </a:stretch>
        </p:blipFill>
        <p:spPr>
          <a:xfrm>
            <a:off x="9502587" y="2258580"/>
            <a:ext cx="793282" cy="1289083"/>
          </a:xfrm>
          <a:prstGeom prst="rect">
            <a:avLst/>
          </a:prstGeom>
        </p:spPr>
      </p:pic>
      <p:pic>
        <p:nvPicPr>
          <p:cNvPr id="6" name="Picture 5">
            <a:extLst>
              <a:ext uri="{FF2B5EF4-FFF2-40B4-BE49-F238E27FC236}">
                <a16:creationId xmlns:a16="http://schemas.microsoft.com/office/drawing/2014/main" id="{5C73564A-F821-0248-B818-431A8A1BE5DF}"/>
              </a:ext>
            </a:extLst>
          </p:cNvPr>
          <p:cNvPicPr>
            <a:picLocks noChangeAspect="1"/>
          </p:cNvPicPr>
          <p:nvPr/>
        </p:nvPicPr>
        <p:blipFill>
          <a:blip r:embed="rId5"/>
          <a:stretch>
            <a:fillRect/>
          </a:stretch>
        </p:blipFill>
        <p:spPr>
          <a:xfrm>
            <a:off x="9899228" y="3855778"/>
            <a:ext cx="894662" cy="1289083"/>
          </a:xfrm>
          <a:prstGeom prst="rect">
            <a:avLst/>
          </a:prstGeom>
        </p:spPr>
      </p:pic>
      <p:pic>
        <p:nvPicPr>
          <p:cNvPr id="7" name="Picture 6">
            <a:extLst>
              <a:ext uri="{FF2B5EF4-FFF2-40B4-BE49-F238E27FC236}">
                <a16:creationId xmlns:a16="http://schemas.microsoft.com/office/drawing/2014/main" id="{42D4BBC0-17B7-B842-82DD-339B0B6E7745}"/>
              </a:ext>
            </a:extLst>
          </p:cNvPr>
          <p:cNvPicPr>
            <a:picLocks noChangeAspect="1"/>
          </p:cNvPicPr>
          <p:nvPr/>
        </p:nvPicPr>
        <p:blipFill>
          <a:blip r:embed="rId6"/>
          <a:stretch>
            <a:fillRect/>
          </a:stretch>
        </p:blipFill>
        <p:spPr>
          <a:xfrm>
            <a:off x="9899228" y="5332082"/>
            <a:ext cx="1967392" cy="977153"/>
          </a:xfrm>
          <a:prstGeom prst="rect">
            <a:avLst/>
          </a:prstGeom>
        </p:spPr>
      </p:pic>
    </p:spTree>
    <p:extLst>
      <p:ext uri="{BB962C8B-B14F-4D97-AF65-F5344CB8AC3E}">
        <p14:creationId xmlns:p14="http://schemas.microsoft.com/office/powerpoint/2010/main" val="216319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4AD83-7570-4412-95D5-4F7101B1C575}"/>
              </a:ext>
            </a:extLst>
          </p:cNvPr>
          <p:cNvSpPr>
            <a:spLocks noGrp="1"/>
          </p:cNvSpPr>
          <p:nvPr>
            <p:ph type="title"/>
          </p:nvPr>
        </p:nvSpPr>
        <p:spPr>
          <a:xfrm>
            <a:off x="2018159" y="389468"/>
            <a:ext cx="9773246" cy="908599"/>
          </a:xfrm>
        </p:spPr>
        <p:txBody>
          <a:bodyPr>
            <a:noAutofit/>
          </a:bodyPr>
          <a:lstStyle/>
          <a:p>
            <a:r>
              <a:rPr lang="en-GB" sz="4000" b="1" dirty="0">
                <a:solidFill>
                  <a:schemeClr val="accent6">
                    <a:lumMod val="75000"/>
                  </a:schemeClr>
                </a:solidFill>
              </a:rPr>
              <a:t>Climate Change Group</a:t>
            </a:r>
          </a:p>
        </p:txBody>
      </p:sp>
      <p:sp>
        <p:nvSpPr>
          <p:cNvPr id="3" name="Content Placeholder 2">
            <a:extLst>
              <a:ext uri="{FF2B5EF4-FFF2-40B4-BE49-F238E27FC236}">
                <a16:creationId xmlns:a16="http://schemas.microsoft.com/office/drawing/2014/main" id="{4AF4AE72-4465-4670-9CF2-B23BD316E406}"/>
              </a:ext>
            </a:extLst>
          </p:cNvPr>
          <p:cNvSpPr>
            <a:spLocks noGrp="1"/>
          </p:cNvSpPr>
          <p:nvPr>
            <p:ph idx="1"/>
          </p:nvPr>
        </p:nvSpPr>
        <p:spPr>
          <a:xfrm>
            <a:off x="2018159" y="1190490"/>
            <a:ext cx="8963606" cy="4783665"/>
          </a:xfrm>
        </p:spPr>
        <p:txBody>
          <a:bodyPr>
            <a:noAutofit/>
          </a:bodyPr>
          <a:lstStyle/>
          <a:p>
            <a:r>
              <a:rPr lang="en-GB" sz="2800" b="1" dirty="0"/>
              <a:t>Diocesan group: </a:t>
            </a:r>
            <a:r>
              <a:rPr lang="en-GB" sz="2800" dirty="0"/>
              <a:t>(since March 2021) well established others to join as skills needed identified</a:t>
            </a:r>
          </a:p>
          <a:p>
            <a:r>
              <a:rPr lang="en-GB" sz="2800" b="1" dirty="0"/>
              <a:t>Diocesan audit: </a:t>
            </a:r>
            <a:r>
              <a:rPr lang="en-GB" sz="2800" dirty="0"/>
              <a:t>activities</a:t>
            </a:r>
            <a:r>
              <a:rPr lang="en-GB" sz="2800" b="1" dirty="0"/>
              <a:t> </a:t>
            </a:r>
            <a:r>
              <a:rPr lang="en-GB" sz="2800" dirty="0"/>
              <a:t>across diocese and its properties </a:t>
            </a:r>
            <a:endParaRPr lang="en-GB" sz="2800" b="1" dirty="0"/>
          </a:p>
          <a:p>
            <a:r>
              <a:rPr lang="en-GB" sz="2800" b="1" dirty="0"/>
              <a:t>Diocesan website: </a:t>
            </a:r>
            <a:r>
              <a:rPr lang="en-GB" sz="2800" dirty="0"/>
              <a:t>Climate change page active and being developed</a:t>
            </a:r>
          </a:p>
          <a:p>
            <a:r>
              <a:rPr lang="en-GB" sz="2800" dirty="0"/>
              <a:t>Feedback from </a:t>
            </a:r>
            <a:r>
              <a:rPr lang="en-GB" sz="2800" b="1" dirty="0"/>
              <a:t>Diocesan Synod </a:t>
            </a:r>
            <a:r>
              <a:rPr lang="en-GB" sz="2800" dirty="0"/>
              <a:t>incorporated into action plan</a:t>
            </a:r>
          </a:p>
          <a:p>
            <a:r>
              <a:rPr lang="en-GB" sz="2800" b="1" dirty="0"/>
              <a:t>Communication </a:t>
            </a:r>
            <a:r>
              <a:rPr lang="en-GB" sz="2800" dirty="0"/>
              <a:t>with local charges initially on priorities</a:t>
            </a:r>
          </a:p>
        </p:txBody>
      </p:sp>
    </p:spTree>
    <p:extLst>
      <p:ext uri="{BB962C8B-B14F-4D97-AF65-F5344CB8AC3E}">
        <p14:creationId xmlns:p14="http://schemas.microsoft.com/office/powerpoint/2010/main" val="1286538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59ACDA-9F3D-46B9-8A93-09317CE1CD40}"/>
              </a:ext>
            </a:extLst>
          </p:cNvPr>
          <p:cNvSpPr>
            <a:spLocks noGrp="1"/>
          </p:cNvSpPr>
          <p:nvPr>
            <p:ph type="title"/>
          </p:nvPr>
        </p:nvSpPr>
        <p:spPr>
          <a:xfrm>
            <a:off x="1863632" y="314261"/>
            <a:ext cx="10215743" cy="1280890"/>
          </a:xfrm>
        </p:spPr>
        <p:txBody>
          <a:bodyPr>
            <a:noAutofit/>
          </a:bodyPr>
          <a:lstStyle/>
          <a:p>
            <a:r>
              <a:rPr lang="en-GB" sz="4000" b="1" dirty="0">
                <a:solidFill>
                  <a:schemeClr val="accent6">
                    <a:lumMod val="75000"/>
                  </a:schemeClr>
                </a:solidFill>
              </a:rPr>
              <a:t>Suggested priorities for local churches</a:t>
            </a:r>
          </a:p>
        </p:txBody>
      </p:sp>
      <p:sp>
        <p:nvSpPr>
          <p:cNvPr id="4" name="TextBox 3">
            <a:extLst>
              <a:ext uri="{FF2B5EF4-FFF2-40B4-BE49-F238E27FC236}">
                <a16:creationId xmlns:a16="http://schemas.microsoft.com/office/drawing/2014/main" id="{4A079EC4-32F8-4EB5-8531-590E0669F4B4}"/>
              </a:ext>
            </a:extLst>
          </p:cNvPr>
          <p:cNvSpPr txBox="1"/>
          <p:nvPr/>
        </p:nvSpPr>
        <p:spPr>
          <a:xfrm>
            <a:off x="2819785" y="1441137"/>
            <a:ext cx="8118764" cy="5170646"/>
          </a:xfrm>
          <a:prstGeom prst="rect">
            <a:avLst/>
          </a:prstGeom>
          <a:noFill/>
          <a:ln w="28575">
            <a:solidFill>
              <a:schemeClr val="accent1"/>
            </a:solidFill>
          </a:ln>
        </p:spPr>
        <p:txBody>
          <a:bodyPr wrap="square" rtlCol="0">
            <a:spAutoFit/>
          </a:bodyPr>
          <a:lstStyle/>
          <a:p>
            <a:endParaRPr lang="en-GB" sz="2000" dirty="0"/>
          </a:p>
          <a:p>
            <a:r>
              <a:rPr lang="en-GB" sz="2000" b="1" dirty="0"/>
              <a:t>Environmental audit – e.g. through Eco Congregation Scotland</a:t>
            </a:r>
          </a:p>
          <a:p>
            <a:endParaRPr lang="en-GB" sz="2000"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5" name="Rectangle 4">
            <a:extLst>
              <a:ext uri="{FF2B5EF4-FFF2-40B4-BE49-F238E27FC236}">
                <a16:creationId xmlns:a16="http://schemas.microsoft.com/office/drawing/2014/main" id="{E714C2A8-756C-4EDF-82D5-735523D6858E}"/>
              </a:ext>
            </a:extLst>
          </p:cNvPr>
          <p:cNvSpPr/>
          <p:nvPr/>
        </p:nvSpPr>
        <p:spPr>
          <a:xfrm>
            <a:off x="3978921" y="2533667"/>
            <a:ext cx="5985163" cy="337127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Carbon footprint calculator (whole church) e.g.</a:t>
            </a:r>
          </a:p>
          <a:p>
            <a:pPr algn="ctr"/>
            <a:r>
              <a:rPr lang="en-GB" dirty="0">
                <a:solidFill>
                  <a:srgbClr val="C00000"/>
                </a:solidFill>
                <a:hlinkClick r:id="rId3">
                  <a:extLst>
                    <a:ext uri="{A12FA001-AC4F-418D-AE19-62706E023703}">
                      <ahyp:hlinkClr xmlns:ahyp="http://schemas.microsoft.com/office/drawing/2018/hyperlinkcolor" val="tx"/>
                    </a:ext>
                  </a:extLst>
                </a:hlinkClick>
              </a:rPr>
              <a:t>https://360carbon.org/</a:t>
            </a:r>
            <a:r>
              <a:rPr lang="en-GB" dirty="0">
                <a:solidFill>
                  <a:srgbClr val="C00000"/>
                </a:solidFill>
              </a:rPr>
              <a:t>  </a:t>
            </a:r>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6" name="Rectangle: Rounded Corners 5">
            <a:extLst>
              <a:ext uri="{FF2B5EF4-FFF2-40B4-BE49-F238E27FC236}">
                <a16:creationId xmlns:a16="http://schemas.microsoft.com/office/drawing/2014/main" id="{AA009F50-BD87-40AC-92F1-2124A28FE094}"/>
              </a:ext>
            </a:extLst>
          </p:cNvPr>
          <p:cNvSpPr/>
          <p:nvPr/>
        </p:nvSpPr>
        <p:spPr>
          <a:xfrm>
            <a:off x="4639348" y="4370010"/>
            <a:ext cx="4732867" cy="138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Energy assessment audit e.g.</a:t>
            </a:r>
          </a:p>
          <a:p>
            <a:pPr algn="ctr"/>
            <a:r>
              <a:rPr lang="en-GB" dirty="0">
                <a:solidFill>
                  <a:schemeClr val="tx1"/>
                </a:solidFill>
                <a:hlinkClick r:id="rId4">
                  <a:extLst>
                    <a:ext uri="{A12FA001-AC4F-418D-AE19-62706E023703}">
                      <ahyp:hlinkClr xmlns:ahyp="http://schemas.microsoft.com/office/drawing/2018/hyperlinkcolor" val="tx"/>
                    </a:ext>
                  </a:extLst>
                </a:hlinkClick>
              </a:rPr>
              <a:t>https://www.zerowastescotland.org.uk/</a:t>
            </a:r>
            <a:r>
              <a:rPr lang="en-GB" dirty="0">
                <a:solidFill>
                  <a:schemeClr val="tx1"/>
                </a:solidFill>
              </a:rPr>
              <a:t> </a:t>
            </a:r>
          </a:p>
        </p:txBody>
      </p:sp>
    </p:spTree>
    <p:extLst>
      <p:ext uri="{BB962C8B-B14F-4D97-AF65-F5344CB8AC3E}">
        <p14:creationId xmlns:p14="http://schemas.microsoft.com/office/powerpoint/2010/main" val="3308049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C1DD4-9E25-43F6-A0D9-764810CC0D36}"/>
              </a:ext>
            </a:extLst>
          </p:cNvPr>
          <p:cNvSpPr>
            <a:spLocks noGrp="1"/>
          </p:cNvSpPr>
          <p:nvPr>
            <p:ph type="title"/>
          </p:nvPr>
        </p:nvSpPr>
        <p:spPr>
          <a:xfrm>
            <a:off x="1733007" y="319841"/>
            <a:ext cx="10249988" cy="756455"/>
          </a:xfrm>
        </p:spPr>
        <p:txBody>
          <a:bodyPr/>
          <a:lstStyle/>
          <a:p>
            <a:r>
              <a:rPr lang="en-GB" b="1" dirty="0">
                <a:solidFill>
                  <a:schemeClr val="accent6">
                    <a:lumMod val="75000"/>
                  </a:schemeClr>
                </a:solidFill>
              </a:rPr>
              <a:t>Plans from Diocesan Climate Change Group</a:t>
            </a:r>
          </a:p>
        </p:txBody>
      </p:sp>
      <p:sp>
        <p:nvSpPr>
          <p:cNvPr id="3" name="Content Placeholder 2">
            <a:extLst>
              <a:ext uri="{FF2B5EF4-FFF2-40B4-BE49-F238E27FC236}">
                <a16:creationId xmlns:a16="http://schemas.microsoft.com/office/drawing/2014/main" id="{3775920F-C9F7-4267-90C7-961AD8AB3E96}"/>
              </a:ext>
            </a:extLst>
          </p:cNvPr>
          <p:cNvSpPr>
            <a:spLocks noGrp="1"/>
          </p:cNvSpPr>
          <p:nvPr>
            <p:ph idx="1"/>
          </p:nvPr>
        </p:nvSpPr>
        <p:spPr>
          <a:xfrm>
            <a:off x="1733007" y="1380565"/>
            <a:ext cx="7518569" cy="4984376"/>
          </a:xfrm>
        </p:spPr>
        <p:txBody>
          <a:bodyPr>
            <a:noAutofit/>
          </a:bodyPr>
          <a:lstStyle/>
          <a:p>
            <a:r>
              <a:rPr lang="en-GB" sz="2800"/>
              <a:t>Support churches in using </a:t>
            </a:r>
            <a:r>
              <a:rPr lang="en-GB" sz="2800" b="1"/>
              <a:t>Provincial Toolkit</a:t>
            </a:r>
          </a:p>
          <a:p>
            <a:r>
              <a:rPr lang="en-GB" sz="2800" b="1"/>
              <a:t>Communications plan</a:t>
            </a:r>
            <a:r>
              <a:rPr lang="en-GB" sz="2800"/>
              <a:t> to help raise awareness within and outwith church on challenge and celebrating successes</a:t>
            </a:r>
            <a:endParaRPr lang="en-GB" sz="2800" b="1"/>
          </a:p>
          <a:p>
            <a:r>
              <a:rPr lang="en-GB" sz="2800"/>
              <a:t>Being that </a:t>
            </a:r>
            <a:r>
              <a:rPr lang="en-GB" sz="2800" b="1"/>
              <a:t>beacon of hope</a:t>
            </a:r>
            <a:r>
              <a:rPr lang="en-GB" sz="2800"/>
              <a:t>!</a:t>
            </a:r>
          </a:p>
          <a:p>
            <a:r>
              <a:rPr lang="en-GB" sz="2800"/>
              <a:t>Facilitating </a:t>
            </a:r>
            <a:r>
              <a:rPr lang="en-GB" sz="2800" b="1"/>
              <a:t>learning on creation theology</a:t>
            </a:r>
            <a:r>
              <a:rPr lang="en-GB" sz="2800"/>
              <a:t> for clergy and laity</a:t>
            </a:r>
          </a:p>
          <a:p>
            <a:r>
              <a:rPr lang="en-GB" sz="2800"/>
              <a:t>Help forge </a:t>
            </a:r>
            <a:r>
              <a:rPr lang="en-GB" sz="2800" b="1"/>
              <a:t>ecumenical links </a:t>
            </a:r>
            <a:r>
              <a:rPr lang="en-GB" sz="2800"/>
              <a:t>to deliver crucial part of church’s mission</a:t>
            </a:r>
            <a:endParaRPr lang="en-GB" sz="2800" dirty="0"/>
          </a:p>
        </p:txBody>
      </p:sp>
      <p:pic>
        <p:nvPicPr>
          <p:cNvPr id="8" name="Picture 7">
            <a:extLst>
              <a:ext uri="{FF2B5EF4-FFF2-40B4-BE49-F238E27FC236}">
                <a16:creationId xmlns:a16="http://schemas.microsoft.com/office/drawing/2014/main" id="{20D4F708-45B6-B945-A560-6DC1A525975D}"/>
              </a:ext>
            </a:extLst>
          </p:cNvPr>
          <p:cNvPicPr>
            <a:picLocks noChangeAspect="1"/>
          </p:cNvPicPr>
          <p:nvPr/>
        </p:nvPicPr>
        <p:blipFill>
          <a:blip r:embed="rId3"/>
          <a:stretch>
            <a:fillRect/>
          </a:stretch>
        </p:blipFill>
        <p:spPr>
          <a:xfrm rot="10800000">
            <a:off x="9327819" y="1518951"/>
            <a:ext cx="2262347" cy="3676677"/>
          </a:xfrm>
          <a:prstGeom prst="rect">
            <a:avLst/>
          </a:prstGeom>
        </p:spPr>
      </p:pic>
    </p:spTree>
    <p:extLst>
      <p:ext uri="{BB962C8B-B14F-4D97-AF65-F5344CB8AC3E}">
        <p14:creationId xmlns:p14="http://schemas.microsoft.com/office/powerpoint/2010/main" val="3680842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80072-8E16-4CC8-8C5A-8AD727B1DBFF}"/>
              </a:ext>
            </a:extLst>
          </p:cNvPr>
          <p:cNvSpPr>
            <a:spLocks noGrp="1"/>
          </p:cNvSpPr>
          <p:nvPr>
            <p:ph type="title"/>
          </p:nvPr>
        </p:nvSpPr>
        <p:spPr/>
        <p:txBody>
          <a:bodyPr/>
          <a:lstStyle/>
          <a:p>
            <a:r>
              <a:rPr lang="en-GB" b="1" dirty="0">
                <a:solidFill>
                  <a:schemeClr val="accent6">
                    <a:lumMod val="75000"/>
                  </a:schemeClr>
                </a:solidFill>
              </a:rPr>
              <a:t>Encouraging each other</a:t>
            </a:r>
          </a:p>
        </p:txBody>
      </p:sp>
      <p:sp>
        <p:nvSpPr>
          <p:cNvPr id="3" name="Content Placeholder 2">
            <a:extLst>
              <a:ext uri="{FF2B5EF4-FFF2-40B4-BE49-F238E27FC236}">
                <a16:creationId xmlns:a16="http://schemas.microsoft.com/office/drawing/2014/main" id="{3BCF7C7C-14EA-4EA2-AECB-6F72D7D108C1}"/>
              </a:ext>
            </a:extLst>
          </p:cNvPr>
          <p:cNvSpPr>
            <a:spLocks noGrp="1"/>
          </p:cNvSpPr>
          <p:nvPr>
            <p:ph idx="1"/>
          </p:nvPr>
        </p:nvSpPr>
        <p:spPr>
          <a:xfrm>
            <a:off x="2691537" y="1905000"/>
            <a:ext cx="5416270" cy="3777622"/>
          </a:xfrm>
        </p:spPr>
        <p:txBody>
          <a:bodyPr>
            <a:normAutofit/>
          </a:bodyPr>
          <a:lstStyle/>
          <a:p>
            <a:pPr marL="0" indent="0">
              <a:buNone/>
            </a:pPr>
            <a:r>
              <a:rPr lang="en-GB" sz="4000" b="1" dirty="0" err="1"/>
              <a:t>Creationtide</a:t>
            </a:r>
            <a:r>
              <a:rPr lang="en-GB" sz="4000" dirty="0"/>
              <a:t> – what’s your story?</a:t>
            </a:r>
          </a:p>
          <a:p>
            <a:pPr marL="0" indent="0">
              <a:buNone/>
            </a:pPr>
            <a:r>
              <a:rPr lang="en-GB" sz="4000" dirty="0"/>
              <a:t> </a:t>
            </a:r>
          </a:p>
        </p:txBody>
      </p:sp>
      <p:pic>
        <p:nvPicPr>
          <p:cNvPr id="4" name="Picture 3">
            <a:extLst>
              <a:ext uri="{FF2B5EF4-FFF2-40B4-BE49-F238E27FC236}">
                <a16:creationId xmlns:a16="http://schemas.microsoft.com/office/drawing/2014/main" id="{931957F9-E184-524B-BC1E-3A5F10A6A655}"/>
              </a:ext>
            </a:extLst>
          </p:cNvPr>
          <p:cNvPicPr>
            <a:picLocks noChangeAspect="1"/>
          </p:cNvPicPr>
          <p:nvPr/>
        </p:nvPicPr>
        <p:blipFill>
          <a:blip r:embed="rId3"/>
          <a:stretch>
            <a:fillRect/>
          </a:stretch>
        </p:blipFill>
        <p:spPr>
          <a:xfrm>
            <a:off x="8463056" y="1905000"/>
            <a:ext cx="2832100" cy="3810000"/>
          </a:xfrm>
          <a:prstGeom prst="rect">
            <a:avLst/>
          </a:prstGeom>
        </p:spPr>
      </p:pic>
    </p:spTree>
    <p:extLst>
      <p:ext uri="{BB962C8B-B14F-4D97-AF65-F5344CB8AC3E}">
        <p14:creationId xmlns:p14="http://schemas.microsoft.com/office/powerpoint/2010/main" val="2423602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09C77-EFFF-411E-90E3-1EA0E5814592}"/>
              </a:ext>
            </a:extLst>
          </p:cNvPr>
          <p:cNvSpPr>
            <a:spLocks noGrp="1"/>
          </p:cNvSpPr>
          <p:nvPr>
            <p:ph type="title"/>
          </p:nvPr>
        </p:nvSpPr>
        <p:spPr>
          <a:xfrm>
            <a:off x="1640156" y="529979"/>
            <a:ext cx="8911687" cy="1280890"/>
          </a:xfrm>
        </p:spPr>
        <p:txBody>
          <a:bodyPr/>
          <a:lstStyle/>
          <a:p>
            <a:r>
              <a:rPr lang="en-GB" b="1" dirty="0">
                <a:solidFill>
                  <a:schemeClr val="accent6">
                    <a:lumMod val="75000"/>
                  </a:schemeClr>
                </a:solidFill>
              </a:rPr>
              <a:t>Sharing solutions to our worries</a:t>
            </a:r>
          </a:p>
        </p:txBody>
      </p:sp>
      <p:sp>
        <p:nvSpPr>
          <p:cNvPr id="3" name="Content Placeholder 2">
            <a:extLst>
              <a:ext uri="{FF2B5EF4-FFF2-40B4-BE49-F238E27FC236}">
                <a16:creationId xmlns:a16="http://schemas.microsoft.com/office/drawing/2014/main" id="{7643A4D8-34BD-4E42-9DDF-D21A31AD0ADE}"/>
              </a:ext>
            </a:extLst>
          </p:cNvPr>
          <p:cNvSpPr>
            <a:spLocks noGrp="1"/>
          </p:cNvSpPr>
          <p:nvPr>
            <p:ph idx="1"/>
          </p:nvPr>
        </p:nvSpPr>
        <p:spPr>
          <a:xfrm>
            <a:off x="1640155" y="1540189"/>
            <a:ext cx="8911687" cy="3777622"/>
          </a:xfrm>
        </p:spPr>
        <p:txBody>
          <a:bodyPr>
            <a:normAutofit/>
          </a:bodyPr>
          <a:lstStyle/>
          <a:p>
            <a:r>
              <a:rPr lang="en-GB" sz="3600" dirty="0"/>
              <a:t> What are your </a:t>
            </a:r>
            <a:r>
              <a:rPr lang="en-GB" sz="3600" b="1" dirty="0"/>
              <a:t>worries</a:t>
            </a:r>
            <a:r>
              <a:rPr lang="en-GB" sz="3600" dirty="0"/>
              <a:t>? </a:t>
            </a:r>
          </a:p>
          <a:p>
            <a:r>
              <a:rPr lang="en-GB" sz="3600" dirty="0"/>
              <a:t> What have you got </a:t>
            </a:r>
            <a:r>
              <a:rPr lang="en-GB" sz="3600" b="1" dirty="0"/>
              <a:t>stuck</a:t>
            </a:r>
            <a:r>
              <a:rPr lang="en-GB" sz="3600" dirty="0"/>
              <a:t> with?</a:t>
            </a:r>
          </a:p>
          <a:p>
            <a:r>
              <a:rPr lang="en-GB" sz="3600" dirty="0"/>
              <a:t> Has anyone found how to </a:t>
            </a:r>
            <a:r>
              <a:rPr lang="en-GB" sz="3600" b="1" dirty="0"/>
              <a:t>help</a:t>
            </a:r>
            <a:r>
              <a:rPr lang="en-GB" sz="3600" dirty="0"/>
              <a:t>?</a:t>
            </a:r>
          </a:p>
          <a:p>
            <a:endParaRPr lang="en-GB" dirty="0"/>
          </a:p>
        </p:txBody>
      </p:sp>
      <p:pic>
        <p:nvPicPr>
          <p:cNvPr id="4" name="Picture 3">
            <a:extLst>
              <a:ext uri="{FF2B5EF4-FFF2-40B4-BE49-F238E27FC236}">
                <a16:creationId xmlns:a16="http://schemas.microsoft.com/office/drawing/2014/main" id="{CBA7CC05-A8DD-ED41-9421-1150E0B5DEF8}"/>
              </a:ext>
            </a:extLst>
          </p:cNvPr>
          <p:cNvPicPr>
            <a:picLocks noChangeAspect="1"/>
          </p:cNvPicPr>
          <p:nvPr/>
        </p:nvPicPr>
        <p:blipFill>
          <a:blip r:embed="rId3"/>
          <a:stretch>
            <a:fillRect/>
          </a:stretch>
        </p:blipFill>
        <p:spPr>
          <a:xfrm>
            <a:off x="6983118" y="3760913"/>
            <a:ext cx="4581352" cy="2813824"/>
          </a:xfrm>
          <a:prstGeom prst="rect">
            <a:avLst/>
          </a:prstGeom>
        </p:spPr>
      </p:pic>
    </p:spTree>
    <p:extLst>
      <p:ext uri="{BB962C8B-B14F-4D97-AF65-F5344CB8AC3E}">
        <p14:creationId xmlns:p14="http://schemas.microsoft.com/office/powerpoint/2010/main" val="1488277751"/>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419</TotalTime>
  <Words>957</Words>
  <Application>Microsoft Office PowerPoint</Application>
  <PresentationFormat>Widescreen</PresentationFormat>
  <Paragraphs>117</Paragraphs>
  <Slides>11</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Century Gothic</vt:lpstr>
      <vt:lpstr>Wingdings 3</vt:lpstr>
      <vt:lpstr>Wisp</vt:lpstr>
      <vt:lpstr>Actions for Climate Change</vt:lpstr>
      <vt:lpstr>Challenge: become net zero by 2030</vt:lpstr>
      <vt:lpstr>Immediate response</vt:lpstr>
      <vt:lpstr>Where can we find help?</vt:lpstr>
      <vt:lpstr>Climate Change Group</vt:lpstr>
      <vt:lpstr>Suggested priorities for local churches</vt:lpstr>
      <vt:lpstr>Plans from Diocesan Climate Change Group</vt:lpstr>
      <vt:lpstr>Encouraging each other</vt:lpstr>
      <vt:lpstr>Sharing solutions to our worries</vt:lpstr>
      <vt:lpstr>Finally</vt:lpstr>
      <vt:lpstr>Prayer for COP26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Actions for Climate Change</dc:title>
  <dc:creator>Elaine Garman</dc:creator>
  <cp:lastModifiedBy>Karen Kiefer</cp:lastModifiedBy>
  <cp:revision>21</cp:revision>
  <dcterms:created xsi:type="dcterms:W3CDTF">2021-10-17T15:04:13Z</dcterms:created>
  <dcterms:modified xsi:type="dcterms:W3CDTF">2021-10-29T16:03:16Z</dcterms:modified>
</cp:coreProperties>
</file>